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Proxima Nova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Press Start 2P"/>
      <p:regular r:id="rId36"/>
    </p:embeddedFont>
    <p:embeddedFont>
      <p:font typeface="Quicksand"/>
      <p:regular r:id="rId37"/>
      <p:bold r:id="rId38"/>
    </p:embeddedFont>
    <p:embeddedFont>
      <p:font typeface="Barlow Semi Condensed"/>
      <p:regular r:id="rId39"/>
      <p:bold r:id="rId40"/>
      <p:italic r:id="rId41"/>
      <p:boldItalic r:id="rId42"/>
    </p:embeddedFont>
    <p:embeddedFont>
      <p:font typeface="Comfortaa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Condensed-bold.fntdata"/><Relationship Id="rId20" Type="http://schemas.openxmlformats.org/officeDocument/2006/relationships/slide" Target="slides/slide13.xml"/><Relationship Id="rId42" Type="http://schemas.openxmlformats.org/officeDocument/2006/relationships/font" Target="fonts/BarlowSemiCondensed-boldItalic.fntdata"/><Relationship Id="rId41" Type="http://schemas.openxmlformats.org/officeDocument/2006/relationships/font" Target="fonts/BarlowSemiCondensed-italic.fntdata"/><Relationship Id="rId22" Type="http://schemas.openxmlformats.org/officeDocument/2006/relationships/slide" Target="slides/slide15.xml"/><Relationship Id="rId44" Type="http://schemas.openxmlformats.org/officeDocument/2006/relationships/font" Target="fonts/Comfortaa-bold.fntdata"/><Relationship Id="rId21" Type="http://schemas.openxmlformats.org/officeDocument/2006/relationships/slide" Target="slides/slide14.xml"/><Relationship Id="rId43" Type="http://schemas.openxmlformats.org/officeDocument/2006/relationships/font" Target="fonts/Comfortaa-regular.fntdata"/><Relationship Id="rId24" Type="http://schemas.openxmlformats.org/officeDocument/2006/relationships/font" Target="fonts/Raleway-regular.fntdata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ProximaNova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ProximaNova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-bold.fntdata"/><Relationship Id="rId10" Type="http://schemas.openxmlformats.org/officeDocument/2006/relationships/slide" Target="slides/slide3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6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8.xml"/><Relationship Id="rId37" Type="http://schemas.openxmlformats.org/officeDocument/2006/relationships/font" Target="fonts/Quicksand-regular.fntdata"/><Relationship Id="rId14" Type="http://schemas.openxmlformats.org/officeDocument/2006/relationships/slide" Target="slides/slide7.xml"/><Relationship Id="rId36" Type="http://schemas.openxmlformats.org/officeDocument/2006/relationships/font" Target="fonts/PressStart2P-regular.fntdata"/><Relationship Id="rId17" Type="http://schemas.openxmlformats.org/officeDocument/2006/relationships/slide" Target="slides/slide10.xml"/><Relationship Id="rId39" Type="http://schemas.openxmlformats.org/officeDocument/2006/relationships/font" Target="fonts/BarlowSemiCondensed-regular.fntdata"/><Relationship Id="rId16" Type="http://schemas.openxmlformats.org/officeDocument/2006/relationships/slide" Target="slides/slide9.xml"/><Relationship Id="rId38" Type="http://schemas.openxmlformats.org/officeDocument/2006/relationships/font" Target="fonts/Quicksand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f85954f0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f85954f0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3758f52e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3758f52e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3758f52e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3758f52e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48f1c02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48f1c02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48f1c023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48f1c023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398382845b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398382845b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39835e1333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39835e1333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0dde9c99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0dde9c99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9835e133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9835e133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d68b03fef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d68b03fef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d68b03fe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d68b03fe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48f1c02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48f1c02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4a28336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4a28336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3758f52e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3758f52e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9835e1333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9835e1333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f34689a3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f34689a3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" name="Google Shape;104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EF7C8E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7" name="Google Shape;1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1" name="Google Shape;131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2" name="Google Shape;132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9" name="Google Shape;99;p25"/>
          <p:cNvSpPr/>
          <p:nvPr/>
        </p:nvSpPr>
        <p:spPr>
          <a:xfrm>
            <a:off x="200" y="4570925"/>
            <a:ext cx="9144000" cy="572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1">
            <a:alphaModFix/>
          </a:blip>
          <a:srcRect b="37698" l="0" r="0" t="38025"/>
          <a:stretch/>
        </p:blipFill>
        <p:spPr>
          <a:xfrm>
            <a:off x="311700" y="4608500"/>
            <a:ext cx="2049625" cy="497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5717100" y="4675175"/>
            <a:ext cx="3115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www.ifgoiano.edu.br/ceres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5" Type="http://schemas.openxmlformats.org/officeDocument/2006/relationships/image" Target="../media/image5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hyperlink" Target="https://creativecommons.org/licenses/by-nc-sa/4.0/deed.pt-br" TargetMode="External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hyperlink" Target="https://pictoblox.ai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7"/>
          <p:cNvSpPr txBox="1"/>
          <p:nvPr/>
        </p:nvSpPr>
        <p:spPr>
          <a:xfrm>
            <a:off x="4219750" y="3966175"/>
            <a:ext cx="4256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NEPeTI: Aplicando a Computação na Educação Básica do Cerrado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9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Chamada Pública IFES/SETEC/MEC nº 88/2022</a:t>
            </a:r>
            <a:endParaRPr b="1" sz="9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625" y="1995325"/>
            <a:ext cx="3917400" cy="208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6" name="Google Shape;246;p46"/>
          <p:cNvPicPr preferRelativeResize="0"/>
          <p:nvPr/>
        </p:nvPicPr>
        <p:blipFill rotWithShape="1">
          <a:blip r:embed="rId4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Projeto Final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46"/>
          <p:cNvSpPr txBox="1"/>
          <p:nvPr/>
        </p:nvSpPr>
        <p:spPr>
          <a:xfrm>
            <a:off x="311700" y="1304875"/>
            <a:ext cx="84129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46"/>
          <p:cNvSpPr txBox="1"/>
          <p:nvPr/>
        </p:nvSpPr>
        <p:spPr>
          <a:xfrm>
            <a:off x="311700" y="1304875"/>
            <a:ext cx="76140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Selecionar o 1° e 2° ator 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0" name="Google Shape;250;p46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1" name="Google Shape;251;p46"/>
          <p:cNvPicPr preferRelativeResize="0"/>
          <p:nvPr/>
        </p:nvPicPr>
        <p:blipFill rotWithShape="1">
          <a:blip r:embed="rId5">
            <a:alphaModFix/>
          </a:blip>
          <a:srcRect b="0" l="0" r="0" t="60175"/>
          <a:stretch/>
        </p:blipFill>
        <p:spPr>
          <a:xfrm>
            <a:off x="394275" y="2005425"/>
            <a:ext cx="4177725" cy="2142107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6"/>
          <p:cNvSpPr/>
          <p:nvPr/>
        </p:nvSpPr>
        <p:spPr>
          <a:xfrm>
            <a:off x="3278305" y="3625651"/>
            <a:ext cx="447900" cy="449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6"/>
          <p:cNvSpPr txBox="1"/>
          <p:nvPr/>
        </p:nvSpPr>
        <p:spPr>
          <a:xfrm>
            <a:off x="2228255" y="3545384"/>
            <a:ext cx="10500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Selecionar atores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4" name="Google Shape;254;p46"/>
          <p:cNvSpPr txBox="1"/>
          <p:nvPr/>
        </p:nvSpPr>
        <p:spPr>
          <a:xfrm>
            <a:off x="3398105" y="3853944"/>
            <a:ext cx="10083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55" name="Google Shape;255;p46"/>
          <p:cNvCxnSpPr/>
          <p:nvPr/>
        </p:nvCxnSpPr>
        <p:spPr>
          <a:xfrm flipH="1">
            <a:off x="5614025" y="1473875"/>
            <a:ext cx="837900" cy="73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3" name="Google Shape;263;p4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Projeto Final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311700" y="1304875"/>
            <a:ext cx="84129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311700" y="1304875"/>
            <a:ext cx="761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Selecionar cenário (ou cenários)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7" name="Google Shape;267;p47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8" name="Google Shape;268;p47"/>
          <p:cNvPicPr preferRelativeResize="0"/>
          <p:nvPr/>
        </p:nvPicPr>
        <p:blipFill rotWithShape="1">
          <a:blip r:embed="rId4">
            <a:alphaModFix/>
          </a:blip>
          <a:srcRect b="0" l="0" r="0" t="60175"/>
          <a:stretch/>
        </p:blipFill>
        <p:spPr>
          <a:xfrm>
            <a:off x="392825" y="2218075"/>
            <a:ext cx="3801957" cy="203996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/>
        </p:nvSpPr>
        <p:spPr>
          <a:xfrm>
            <a:off x="1773436" y="3677204"/>
            <a:ext cx="9036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Selecionar </a:t>
            </a:r>
            <a:r>
              <a:rPr lang="pt-BR" sz="1000">
                <a:latin typeface="Comfortaa"/>
                <a:ea typeface="Comfortaa"/>
                <a:cs typeface="Comfortaa"/>
                <a:sym typeface="Comfortaa"/>
              </a:rPr>
              <a:t>cenários</a:t>
            </a:r>
            <a:endParaRPr sz="100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3669414" y="3749644"/>
            <a:ext cx="385500" cy="405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296699"/>
            <a:ext cx="4116834" cy="1912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47"/>
          <p:cNvCxnSpPr/>
          <p:nvPr/>
        </p:nvCxnSpPr>
        <p:spPr>
          <a:xfrm flipH="1">
            <a:off x="5373400" y="1774675"/>
            <a:ext cx="837900" cy="73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Projeto Final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8"/>
          <p:cNvSpPr txBox="1"/>
          <p:nvPr/>
        </p:nvSpPr>
        <p:spPr>
          <a:xfrm>
            <a:off x="311700" y="1304875"/>
            <a:ext cx="84129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3" name="Google Shape;283;p48"/>
          <p:cNvSpPr txBox="1"/>
          <p:nvPr/>
        </p:nvSpPr>
        <p:spPr>
          <a:xfrm>
            <a:off x="311700" y="1304875"/>
            <a:ext cx="761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Programe!</a:t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84" name="Google Shape;284;p48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5" name="Google Shape;28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200" y="2040700"/>
            <a:ext cx="5533003" cy="24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3" name="Google Shape;293;p4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Projeto Final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9"/>
          <p:cNvSpPr txBox="1"/>
          <p:nvPr/>
        </p:nvSpPr>
        <p:spPr>
          <a:xfrm>
            <a:off x="1114225" y="1659150"/>
            <a:ext cx="7002000" cy="2642100"/>
          </a:xfrm>
          <a:prstGeom prst="rect">
            <a:avLst/>
          </a:prstGeom>
          <a:noFill/>
          <a:ln cap="flat" cmpd="sng" w="19050">
            <a:solidFill>
              <a:srgbClr val="0CB5B9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pt-BR" sz="5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</a:br>
            <a:br>
              <a:rPr b="1" lang="pt-BR" sz="5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</a:br>
            <a:br>
              <a:rPr b="1" lang="pt-BR" sz="5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DICAS</a:t>
            </a:r>
            <a:br>
              <a:rPr b="1"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Organizem o tempo disponível para construção</a:t>
            </a:r>
            <a:br>
              <a:rPr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Lembrem-se:</a:t>
            </a:r>
            <a:r>
              <a:rPr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 vocês terão </a:t>
            </a:r>
            <a:r>
              <a:rPr b="1"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2 aulas</a:t>
            </a:r>
            <a:r>
              <a:rPr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 para o desenvolvimento</a:t>
            </a:r>
            <a:br>
              <a:rPr b="1"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Apostem em </a:t>
            </a:r>
            <a:r>
              <a:rPr b="1"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projetos mais curtos</a:t>
            </a:r>
            <a:r>
              <a:rPr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, mas não </a:t>
            </a:r>
            <a:br>
              <a:rPr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deixem de ser </a:t>
            </a:r>
            <a:r>
              <a:rPr b="1"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criativos </a:t>
            </a:r>
            <a:r>
              <a:rPr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e trabalhar em </a:t>
            </a:r>
            <a:r>
              <a:rPr b="1"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equipe</a:t>
            </a:r>
            <a:r>
              <a:rPr lang="pt-BR" sz="21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!</a:t>
            </a:r>
            <a:endParaRPr sz="1600">
              <a:solidFill>
                <a:srgbClr val="040C28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296" name="Google Shape;29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9000" y="819850"/>
            <a:ext cx="1102425" cy="15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5840" y="1089450"/>
            <a:ext cx="1392317" cy="7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62400" y="3275025"/>
            <a:ext cx="1102426" cy="11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B5B9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/>
        </p:nvSpPr>
        <p:spPr>
          <a:xfrm>
            <a:off x="911150" y="2364900"/>
            <a:ext cx="728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latin typeface="Press Start 2P"/>
                <a:ea typeface="Press Start 2P"/>
                <a:cs typeface="Press Start 2P"/>
                <a:sym typeface="Press Start 2P"/>
              </a:rPr>
              <a:t>MÃOS NA MASSA!</a:t>
            </a:r>
            <a:endParaRPr sz="6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304" name="Google Shape;304;p50"/>
          <p:cNvPicPr preferRelativeResize="0"/>
          <p:nvPr/>
        </p:nvPicPr>
        <p:blipFill rotWithShape="1">
          <a:blip r:embed="rId3">
            <a:alphaModFix/>
          </a:blip>
          <a:srcRect b="12808" l="0" r="0" t="0"/>
          <a:stretch/>
        </p:blipFill>
        <p:spPr>
          <a:xfrm>
            <a:off x="4191375" y="345406"/>
            <a:ext cx="728351" cy="13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/>
        </p:nvSpPr>
        <p:spPr>
          <a:xfrm>
            <a:off x="6115113" y="1132250"/>
            <a:ext cx="2528700" cy="1151400"/>
          </a:xfrm>
          <a:prstGeom prst="rect">
            <a:avLst/>
          </a:prstGeom>
          <a:solidFill>
            <a:srgbClr val="0CB5B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Proxima Nova"/>
                <a:ea typeface="Proxima Nova"/>
                <a:cs typeface="Proxima Nova"/>
                <a:sym typeface="Proxima Nova"/>
              </a:rPr>
              <a:t>Dúvidas e perguntas?!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51"/>
          <p:cNvSpPr txBox="1"/>
          <p:nvPr/>
        </p:nvSpPr>
        <p:spPr>
          <a:xfrm>
            <a:off x="6095175" y="2641320"/>
            <a:ext cx="2721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roxima Nova"/>
                <a:ea typeface="Proxima Nova"/>
                <a:cs typeface="Proxima Nova"/>
                <a:sym typeface="Proxima Nova"/>
              </a:rPr>
              <a:t> @nepeti.ce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1" name="Google Shape;3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5507575" cy="53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1"/>
          <p:cNvPicPr preferRelativeResize="0"/>
          <p:nvPr/>
        </p:nvPicPr>
        <p:blipFill rotWithShape="1">
          <a:blip r:embed="rId4">
            <a:alphaModFix/>
          </a:blip>
          <a:srcRect b="0" l="21807" r="30537" t="0"/>
          <a:stretch/>
        </p:blipFill>
        <p:spPr>
          <a:xfrm>
            <a:off x="6915388" y="89600"/>
            <a:ext cx="928176" cy="9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1"/>
          <p:cNvPicPr preferRelativeResize="0"/>
          <p:nvPr/>
        </p:nvPicPr>
        <p:blipFill rotWithShape="1">
          <a:blip r:embed="rId5">
            <a:alphaModFix/>
          </a:blip>
          <a:srcRect b="21700" l="0" r="0" t="30162"/>
          <a:stretch/>
        </p:blipFill>
        <p:spPr>
          <a:xfrm>
            <a:off x="6029038" y="3926050"/>
            <a:ext cx="2853276" cy="1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375" y="3259350"/>
            <a:ext cx="319750" cy="3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 txBox="1"/>
          <p:nvPr/>
        </p:nvSpPr>
        <p:spPr>
          <a:xfrm>
            <a:off x="6038925" y="3207488"/>
            <a:ext cx="28533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roxima Nova"/>
                <a:ea typeface="Proxima Nova"/>
                <a:cs typeface="Proxima Nova"/>
                <a:sym typeface="Proxima Nova"/>
              </a:rPr>
              <a:t>informatica.ifgoiano.edu.br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2000" y="2742150"/>
            <a:ext cx="319750" cy="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/>
          <p:nvPr/>
        </p:nvSpPr>
        <p:spPr>
          <a:xfrm>
            <a:off x="1024000" y="358975"/>
            <a:ext cx="44442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5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5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4" name="Google Shape;324;p5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2"/>
          <p:cNvSpPr txBox="1"/>
          <p:nvPr/>
        </p:nvSpPr>
        <p:spPr>
          <a:xfrm>
            <a:off x="1259400" y="358975"/>
            <a:ext cx="413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Material Licenciado</a:t>
            </a:r>
            <a:endParaRPr b="1" sz="2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52"/>
          <p:cNvSpPr txBox="1"/>
          <p:nvPr/>
        </p:nvSpPr>
        <p:spPr>
          <a:xfrm>
            <a:off x="402850" y="1264525"/>
            <a:ext cx="83295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Este documento está licenciado sob uma licença Creative Commons CC BY-NC-SA 4.0.</a:t>
            </a:r>
            <a:endParaRPr b="1"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Texto da licença: </a:t>
            </a:r>
            <a:r>
              <a:rPr lang="pt-BR" sz="1500" u="sng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https://creativecommons.org/licenses/by-nc-sa/4.0/deed.pt-br</a:t>
            </a:r>
            <a:b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sz="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Esta licença permite que outros remixem, adaptem e criem a partir do seu trabalho para fins não comerciais, desde que atribuam a você o devido crédito e que licenciem as novas criações sob termos idênticos.</a:t>
            </a:r>
            <a:endParaRPr sz="13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27" name="Google Shape;32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75" y="2680725"/>
            <a:ext cx="419450" cy="46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75" y="3300981"/>
            <a:ext cx="419450" cy="45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75" y="3856910"/>
            <a:ext cx="419450" cy="44124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/>
        </p:nvSpPr>
        <p:spPr>
          <a:xfrm>
            <a:off x="957150" y="258050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Atribuição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deve dar o crédito apropriado, prover um link para a licença e indicar se mudanças foram feitas.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957150" y="3300975"/>
            <a:ext cx="6457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NãoComercial 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não pode usar o material para fins comerciais.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52"/>
          <p:cNvSpPr txBox="1"/>
          <p:nvPr/>
        </p:nvSpPr>
        <p:spPr>
          <a:xfrm>
            <a:off x="957150" y="375595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CompartilhaIgual</a:t>
            </a:r>
            <a:r>
              <a:rPr lang="pt-BR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— Se você remixar, transformar, ou criar a partir do material, tem de distribuir as suas contribuições sob a mesma licença que o original.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8527" y="357113"/>
            <a:ext cx="1730925" cy="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5775" y="2571750"/>
            <a:ext cx="825774" cy="17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/>
          <p:nvPr/>
        </p:nvSpPr>
        <p:spPr>
          <a:xfrm>
            <a:off x="-23550" y="3695775"/>
            <a:ext cx="9167400" cy="144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54" name="Google Shape;154;p38"/>
          <p:cNvPicPr preferRelativeResize="0"/>
          <p:nvPr/>
        </p:nvPicPr>
        <p:blipFill rotWithShape="1">
          <a:blip r:embed="rId3">
            <a:alphaModFix/>
          </a:blip>
          <a:srcRect b="38331" l="0" r="0" t="36954"/>
          <a:stretch/>
        </p:blipFill>
        <p:spPr>
          <a:xfrm>
            <a:off x="2544340" y="3921325"/>
            <a:ext cx="4031627" cy="9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8"/>
          <p:cNvPicPr preferRelativeResize="0"/>
          <p:nvPr/>
        </p:nvPicPr>
        <p:blipFill rotWithShape="1">
          <a:blip r:embed="rId4">
            <a:alphaModFix/>
          </a:blip>
          <a:srcRect b="19414" l="0" r="0" t="27756"/>
          <a:stretch/>
        </p:blipFill>
        <p:spPr>
          <a:xfrm>
            <a:off x="1208974" y="333650"/>
            <a:ext cx="6702350" cy="29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4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8" name="Google Shape;168;p4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Projeto Final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311700" y="1228675"/>
            <a:ext cx="54786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Após os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conceitos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ensinados nas aulas passadas, revisaremos os passos para o desenvolvimento no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PictoBlox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Tudo o que foi aprendizado é de suma importância para a realização do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projeto final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interativo utilizando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programação em blocos.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1" name="Google Shape;1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600" y="1098775"/>
            <a:ext cx="2379780" cy="33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9" name="Google Shape;179;p4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Projeto Final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41"/>
          <p:cNvSpPr txBox="1"/>
          <p:nvPr/>
        </p:nvSpPr>
        <p:spPr>
          <a:xfrm>
            <a:off x="1259400" y="1727850"/>
            <a:ext cx="6630900" cy="2565300"/>
          </a:xfrm>
          <a:prstGeom prst="rect">
            <a:avLst/>
          </a:prstGeom>
          <a:noFill/>
          <a:ln cap="flat" cmpd="sng" w="19050">
            <a:solidFill>
              <a:srgbClr val="0CB5B9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pt-BR" sz="4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</a:br>
            <a:r>
              <a:rPr b="1"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REGRAS DO GAME</a:t>
            </a:r>
            <a:endParaRPr b="1" sz="2200">
              <a:solidFill>
                <a:srgbClr val="040C2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O projeto deve ser feito no </a:t>
            </a:r>
            <a:r>
              <a:rPr b="1"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PictoBlox</a:t>
            </a:r>
            <a:endParaRPr b="1" sz="2200">
              <a:solidFill>
                <a:srgbClr val="040C2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Monte </a:t>
            </a:r>
            <a:r>
              <a:rPr b="1"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grupos </a:t>
            </a:r>
            <a:r>
              <a:rPr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para a realização do trabalho</a:t>
            </a:r>
            <a:endParaRPr sz="2200">
              <a:solidFill>
                <a:srgbClr val="040C2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Mínimo de </a:t>
            </a:r>
            <a:r>
              <a:rPr b="1"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2 atores e 1 cenário</a:t>
            </a:r>
            <a:endParaRPr sz="2200">
              <a:solidFill>
                <a:srgbClr val="040C2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Explore </a:t>
            </a:r>
            <a:r>
              <a:rPr b="1"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cenários, comandos</a:t>
            </a:r>
            <a:r>
              <a:rPr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 e </a:t>
            </a:r>
            <a:r>
              <a:rPr b="1" lang="pt-BR" sz="2200">
                <a:solidFill>
                  <a:srgbClr val="040C28"/>
                </a:solidFill>
                <a:latin typeface="Quicksand"/>
                <a:ea typeface="Quicksand"/>
                <a:cs typeface="Quicksand"/>
                <a:sym typeface="Quicksand"/>
              </a:rPr>
              <a:t>sons</a:t>
            </a:r>
            <a:endParaRPr sz="2200">
              <a:solidFill>
                <a:srgbClr val="040C28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FF00FF"/>
                </a:solidFill>
                <a:latin typeface="Quicksand"/>
                <a:ea typeface="Quicksand"/>
                <a:cs typeface="Quicksand"/>
                <a:sym typeface="Quicksand"/>
              </a:rPr>
              <a:t>Use a sua </a:t>
            </a:r>
            <a:r>
              <a:rPr b="1" lang="pt-BR" sz="2200">
                <a:solidFill>
                  <a:srgbClr val="FF00FF"/>
                </a:solidFill>
                <a:latin typeface="Quicksand"/>
                <a:ea typeface="Quicksand"/>
                <a:cs typeface="Quicksand"/>
                <a:sym typeface="Quicksand"/>
              </a:rPr>
              <a:t>criatividade</a:t>
            </a:r>
            <a:r>
              <a:rPr lang="pt-BR" sz="2200">
                <a:solidFill>
                  <a:srgbClr val="FF00FF"/>
                </a:solidFill>
                <a:latin typeface="Quicksand"/>
                <a:ea typeface="Quicksand"/>
                <a:cs typeface="Quicksand"/>
                <a:sym typeface="Quicksand"/>
              </a:rPr>
              <a:t>! </a:t>
            </a:r>
            <a:endParaRPr sz="1700">
              <a:solidFill>
                <a:srgbClr val="FF00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82" name="Google Shape;18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61801">
            <a:off x="955495" y="3423724"/>
            <a:ext cx="865499" cy="122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4722" y="2917625"/>
            <a:ext cx="1116448" cy="15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5840" y="1089450"/>
            <a:ext cx="1392317" cy="7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2" name="Google Shape;192;p4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Projeto Final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42"/>
          <p:cNvPicPr preferRelativeResize="0"/>
          <p:nvPr/>
        </p:nvPicPr>
        <p:blipFill rotWithShape="1">
          <a:blip r:embed="rId4">
            <a:alphaModFix/>
          </a:blip>
          <a:srcRect b="6930" l="13589" r="10830" t="9268"/>
          <a:stretch/>
        </p:blipFill>
        <p:spPr>
          <a:xfrm>
            <a:off x="3384625" y="1293525"/>
            <a:ext cx="5342300" cy="29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775" y="2307000"/>
            <a:ext cx="2099700" cy="209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2"/>
          <p:cNvSpPr/>
          <p:nvPr/>
        </p:nvSpPr>
        <p:spPr>
          <a:xfrm>
            <a:off x="849000" y="1230238"/>
            <a:ext cx="2348100" cy="8076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O que </a:t>
            </a:r>
            <a:br>
              <a:rPr b="1" lang="pt-BR">
                <a:latin typeface="Raleway"/>
                <a:ea typeface="Raleway"/>
                <a:cs typeface="Raleway"/>
                <a:sym typeface="Raleway"/>
              </a:rPr>
            </a:b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podemos criar?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42"/>
          <p:cNvSpPr txBox="1"/>
          <p:nvPr/>
        </p:nvSpPr>
        <p:spPr>
          <a:xfrm>
            <a:off x="7383200" y="3982425"/>
            <a:ext cx="15405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 MUITO MAIS</a:t>
            </a:r>
            <a:r>
              <a:rPr b="1" lang="pt-BR" sz="15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…</a:t>
            </a:r>
            <a:endParaRPr b="1" sz="1500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Google Shape;204;p43"/>
          <p:cNvSpPr txBox="1"/>
          <p:nvPr/>
        </p:nvSpPr>
        <p:spPr>
          <a:xfrm>
            <a:off x="311700" y="1228675"/>
            <a:ext cx="83361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" name="Google Shape;2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9875"/>
            <a:ext cx="8839201" cy="4137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3"/>
          <p:cNvSpPr/>
          <p:nvPr/>
        </p:nvSpPr>
        <p:spPr>
          <a:xfrm>
            <a:off x="6310375" y="4038025"/>
            <a:ext cx="7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Atores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7" name="Google Shape;207;p43"/>
          <p:cNvSpPr/>
          <p:nvPr/>
        </p:nvSpPr>
        <p:spPr>
          <a:xfrm>
            <a:off x="8105625" y="2571750"/>
            <a:ext cx="7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Palco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43"/>
          <p:cNvSpPr/>
          <p:nvPr/>
        </p:nvSpPr>
        <p:spPr>
          <a:xfrm>
            <a:off x="152400" y="574625"/>
            <a:ext cx="19677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Blocos de comando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43"/>
          <p:cNvSpPr/>
          <p:nvPr/>
        </p:nvSpPr>
        <p:spPr>
          <a:xfrm>
            <a:off x="5020675" y="880575"/>
            <a:ext cx="933300" cy="199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Scripts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4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7" name="Google Shape;217;p4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Mãos na Massa com PictoBlox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44"/>
          <p:cNvSpPr/>
          <p:nvPr/>
        </p:nvSpPr>
        <p:spPr>
          <a:xfrm>
            <a:off x="1988727" y="2920735"/>
            <a:ext cx="4729200" cy="8565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38100">
            <a:solidFill>
              <a:srgbClr val="5E1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https://pictoblox.ai/</a:t>
            </a:r>
            <a:endParaRPr b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0" name="Google Shape;22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26710">
            <a:off x="6185081" y="3307746"/>
            <a:ext cx="887573" cy="89299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4"/>
          <p:cNvSpPr txBox="1"/>
          <p:nvPr/>
        </p:nvSpPr>
        <p:spPr>
          <a:xfrm>
            <a:off x="235400" y="1336500"/>
            <a:ext cx="37200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"/>
              <a:buChar char="●"/>
            </a:pP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Acesse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 site;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Faça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login 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na sua conta.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22" name="Google Shape;22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8075" y="2405550"/>
            <a:ext cx="1150505" cy="6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4"/>
          <p:cNvSpPr/>
          <p:nvPr/>
        </p:nvSpPr>
        <p:spPr>
          <a:xfrm>
            <a:off x="6102475" y="1339050"/>
            <a:ext cx="2547900" cy="10599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38100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Esse passo é </a:t>
            </a:r>
            <a:r>
              <a:rPr b="1" lang="pt-BR">
                <a:latin typeface="Comfortaa"/>
                <a:ea typeface="Comfortaa"/>
                <a:cs typeface="Comfortaa"/>
                <a:sym typeface="Comfortaa"/>
              </a:rPr>
              <a:t>muito importante </a:t>
            </a: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para que você salve seu </a:t>
            </a:r>
            <a:r>
              <a:rPr b="1" lang="pt-BR">
                <a:latin typeface="Comfortaa"/>
                <a:ea typeface="Comfortaa"/>
                <a:cs typeface="Comfortaa"/>
                <a:sym typeface="Comfortaa"/>
              </a:rPr>
              <a:t>projeto </a:t>
            </a:r>
            <a:r>
              <a:rPr lang="pt-BR">
                <a:latin typeface="Comfortaa"/>
                <a:ea typeface="Comfortaa"/>
                <a:cs typeface="Comfortaa"/>
                <a:sym typeface="Comfortaa"/>
              </a:rPr>
              <a:t>sempre que modificar!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1" name="Google Shape;231;p4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Projeto Final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45"/>
          <p:cNvSpPr txBox="1"/>
          <p:nvPr/>
        </p:nvSpPr>
        <p:spPr>
          <a:xfrm>
            <a:off x="311700" y="1304875"/>
            <a:ext cx="84129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4" name="Google Shape;234;p45"/>
          <p:cNvSpPr txBox="1"/>
          <p:nvPr/>
        </p:nvSpPr>
        <p:spPr>
          <a:xfrm>
            <a:off x="311700" y="1304875"/>
            <a:ext cx="7614000" cy="1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0CB5B9"/>
                </a:solidFill>
                <a:latin typeface="Quicksand"/>
                <a:ea typeface="Quicksand"/>
                <a:cs typeface="Quicksand"/>
                <a:sym typeface="Quicksand"/>
              </a:rPr>
              <a:t>1° passo: </a:t>
            </a:r>
            <a:r>
              <a:rPr lang="pt-BR" sz="25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Apagar o ator inicial do Pictoblox</a:t>
            </a:r>
            <a:endParaRPr sz="250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500">
              <a:solidFill>
                <a:srgbClr val="0CB5B9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35" name="Google Shape;235;p45"/>
          <p:cNvSpPr txBox="1"/>
          <p:nvPr/>
        </p:nvSpPr>
        <p:spPr>
          <a:xfrm>
            <a:off x="235400" y="2148450"/>
            <a:ext cx="349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6" name="Google Shape;2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325" y="1996673"/>
            <a:ext cx="5577649" cy="244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45"/>
          <p:cNvCxnSpPr/>
          <p:nvPr/>
        </p:nvCxnSpPr>
        <p:spPr>
          <a:xfrm flipH="1">
            <a:off x="5988300" y="2721375"/>
            <a:ext cx="1473900" cy="1263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